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84" r:id="rId1"/>
  </p:sldMasterIdLst>
  <p:sldIdLst>
    <p:sldId id="256" r:id="rId2"/>
    <p:sldId id="257" r:id="rId3"/>
    <p:sldId id="275" r:id="rId4"/>
    <p:sldId id="267" r:id="rId5"/>
    <p:sldId id="276" r:id="rId6"/>
    <p:sldId id="272" r:id="rId7"/>
    <p:sldId id="279" r:id="rId8"/>
    <p:sldId id="259" r:id="rId9"/>
    <p:sldId id="277" r:id="rId10"/>
    <p:sldId id="263" r:id="rId11"/>
    <p:sldId id="280" r:id="rId12"/>
    <p:sldId id="262" r:id="rId13"/>
    <p:sldId id="266" r:id="rId14"/>
    <p:sldId id="271" r:id="rId15"/>
    <p:sldId id="278" r:id="rId16"/>
    <p:sldId id="294" r:id="rId17"/>
    <p:sldId id="295" r:id="rId18"/>
    <p:sldId id="292" r:id="rId19"/>
    <p:sldId id="293" r:id="rId20"/>
    <p:sldId id="281" r:id="rId21"/>
    <p:sldId id="282" r:id="rId22"/>
    <p:sldId id="283" r:id="rId23"/>
    <p:sldId id="284" r:id="rId24"/>
    <p:sldId id="286" r:id="rId25"/>
    <p:sldId id="285" r:id="rId26"/>
    <p:sldId id="28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74" d="100"/>
          <a:sy n="74" d="100"/>
        </p:scale>
        <p:origin x="-7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390467-3952-4E10-9288-636495C2E249}"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390467-3952-4E10-9288-636495C2E249}"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390467-3952-4E10-9288-636495C2E249}"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390467-3952-4E10-9288-636495C2E249}"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390467-3952-4E10-9288-636495C2E249}"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390467-3952-4E10-9288-636495C2E249}" type="datetimeFigureOut">
              <a:rPr lang="en-US" smtClean="0"/>
              <a:pPr/>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390467-3952-4E10-9288-636495C2E249}" type="datetimeFigureOut">
              <a:rPr lang="en-US" smtClean="0"/>
              <a:pPr/>
              <a:t>4/17/2012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390467-3952-4E10-9288-636495C2E249}" type="datetimeFigureOut">
              <a:rPr lang="en-US" smtClean="0"/>
              <a:pPr/>
              <a:t>4/17/2012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390467-3952-4E10-9288-636495C2E249}" type="datetimeFigureOut">
              <a:rPr lang="en-US" smtClean="0"/>
              <a:pPr/>
              <a:t>4/17/2012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390467-3952-4E10-9288-636495C2E249}" type="datetimeFigureOut">
              <a:rPr lang="en-US" smtClean="0"/>
              <a:pPr/>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390467-3952-4E10-9288-636495C2E249}" type="datetimeFigureOut">
              <a:rPr lang="en-US" smtClean="0"/>
              <a:pPr/>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390467-3952-4E10-9288-636495C2E249}" type="datetimeFigureOut">
              <a:rPr lang="en-US" smtClean="0"/>
              <a:pPr/>
              <a:t>4/17/2012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591E28-1F2B-4A50-A028-6895261AF5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hyperlink" Target="http://talbotsabroad.wikispaces.com/file/view/Worksheet+Food+Presentations.docx" TargetMode="External"/><Relationship Id="rId2" Type="http://schemas.openxmlformats.org/officeDocument/2006/relationships/hyperlink" Target="http://www.foodbycountry.com/"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talbotsabroad.wikispaces.com/file/view/CHINA+FOOD+PRESENTATION.docx" TargetMode="External"/><Relationship Id="rId2" Type="http://schemas.openxmlformats.org/officeDocument/2006/relationships/hyperlink" Target="http://talbotsabroad.wikispaces.com/file/view/Arabic+Food+Presentation.docx" TargetMode="External"/><Relationship Id="rId1" Type="http://schemas.openxmlformats.org/officeDocument/2006/relationships/slideLayout" Target="../slideLayouts/slideLayout7.xml"/><Relationship Id="rId6" Type="http://schemas.openxmlformats.org/officeDocument/2006/relationships/hyperlink" Target="http://talbotsabroad.wikispaces.com/file/view/Pittsburgh+Foods+4.pptx" TargetMode="External"/><Relationship Id="rId5" Type="http://schemas.openxmlformats.org/officeDocument/2006/relationships/hyperlink" Target="http://talbotsabroad.wikispaces.com/file/view/Russa+Food+Presentation.docx" TargetMode="External"/><Relationship Id="rId4" Type="http://schemas.openxmlformats.org/officeDocument/2006/relationships/hyperlink" Target="http://talbotsabroad.wikispaces.com/file/view/Hindi+Food+Presentation.docx"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1030" name="Picture 6" descr="http://pittsburgh.issa.org/pittsburgh.jpg"/>
          <p:cNvPicPr>
            <a:picLocks noChangeAspect="1" noChangeArrowheads="1"/>
          </p:cNvPicPr>
          <p:nvPr/>
        </p:nvPicPr>
        <p:blipFill>
          <a:blip r:embed="rId2" cstate="print"/>
          <a:srcRect/>
          <a:stretch>
            <a:fillRect/>
          </a:stretch>
        </p:blipFill>
        <p:spPr bwMode="auto">
          <a:xfrm>
            <a:off x="1" y="-95250"/>
            <a:ext cx="10287000" cy="6953250"/>
          </a:xfrm>
          <a:prstGeom prst="rect">
            <a:avLst/>
          </a:prstGeom>
          <a:noFill/>
        </p:spPr>
      </p:pic>
      <p:sp>
        <p:nvSpPr>
          <p:cNvPr id="5" name="Rectangle 4"/>
          <p:cNvSpPr/>
          <p:nvPr/>
        </p:nvSpPr>
        <p:spPr>
          <a:xfrm>
            <a:off x="0" y="3352799"/>
            <a:ext cx="7543800" cy="1754326"/>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FOODS OF PITTSBURGH</a:t>
            </a:r>
          </a:p>
          <a:p>
            <a:pPr algn="ct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imagesCAF4DDMN.jpg"/>
          <p:cNvPicPr>
            <a:picLocks noChangeAspect="1" noChangeArrowheads="1"/>
          </p:cNvPicPr>
          <p:nvPr/>
        </p:nvPicPr>
        <p:blipFill>
          <a:blip r:embed="rId2" cstate="print"/>
          <a:srcRect/>
          <a:stretch>
            <a:fillRect/>
          </a:stretch>
        </p:blipFill>
        <p:spPr bwMode="auto">
          <a:xfrm>
            <a:off x="0" y="1524000"/>
            <a:ext cx="9144000" cy="5334000"/>
          </a:xfrm>
          <a:prstGeom prst="rect">
            <a:avLst/>
          </a:prstGeom>
          <a:noFill/>
        </p:spPr>
      </p:pic>
      <p:pic>
        <p:nvPicPr>
          <p:cNvPr id="7170" name="Picture 2" descr="E:\imagesCABDKNQ3.jpg"/>
          <p:cNvPicPr>
            <a:picLocks noChangeAspect="1" noChangeArrowheads="1"/>
          </p:cNvPicPr>
          <p:nvPr/>
        </p:nvPicPr>
        <p:blipFill>
          <a:blip r:embed="rId3" cstate="print"/>
          <a:srcRect/>
          <a:stretch>
            <a:fillRect/>
          </a:stretch>
        </p:blipFill>
        <p:spPr bwMode="auto">
          <a:xfrm>
            <a:off x="914400" y="457200"/>
            <a:ext cx="2705100" cy="16859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3227" y="914400"/>
            <a:ext cx="4637552" cy="341632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ETHNIC FOODS </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COMMON</a:t>
            </a: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 </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PITTSBURGH</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imagesCAB8XKV1.jpg"/>
          <p:cNvPicPr>
            <a:picLocks noChangeAspect="1" noChangeArrowheads="1"/>
          </p:cNvPicPr>
          <p:nvPr/>
        </p:nvPicPr>
        <p:blipFill>
          <a:blip r:embed="rId2" cstate="print"/>
          <a:srcRect/>
          <a:stretch>
            <a:fillRect/>
          </a:stretch>
        </p:blipFill>
        <p:spPr bwMode="auto">
          <a:xfrm>
            <a:off x="0" y="0"/>
            <a:ext cx="9143999"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E:\imagesCAGKM8JU.jpg"/>
          <p:cNvPicPr>
            <a:picLocks noChangeAspect="1" noChangeArrowheads="1"/>
          </p:cNvPicPr>
          <p:nvPr/>
        </p:nvPicPr>
        <p:blipFill>
          <a:blip r:embed="rId2" cstate="print"/>
          <a:srcRect/>
          <a:stretch>
            <a:fillRect/>
          </a:stretch>
        </p:blipFill>
        <p:spPr bwMode="auto">
          <a:xfrm>
            <a:off x="4391024" y="1752600"/>
            <a:ext cx="4752976" cy="4953000"/>
          </a:xfrm>
          <a:prstGeom prst="rect">
            <a:avLst/>
          </a:prstGeom>
          <a:noFill/>
        </p:spPr>
      </p:pic>
      <p:pic>
        <p:nvPicPr>
          <p:cNvPr id="3" name="Picture 2" descr="E:\imagesCASTES2E.jpg"/>
          <p:cNvPicPr>
            <a:picLocks noChangeAspect="1" noChangeArrowheads="1"/>
          </p:cNvPicPr>
          <p:nvPr/>
        </p:nvPicPr>
        <p:blipFill>
          <a:blip r:embed="rId3" cstate="print"/>
          <a:srcRect/>
          <a:stretch>
            <a:fillRect/>
          </a:stretch>
        </p:blipFill>
        <p:spPr bwMode="auto">
          <a:xfrm>
            <a:off x="533400" y="304800"/>
            <a:ext cx="3657600" cy="40386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mini_10197.jpg"/>
          <p:cNvPicPr>
            <a:picLocks noChangeAspect="1" noChangeArrowheads="1"/>
          </p:cNvPicPr>
          <p:nvPr/>
        </p:nvPicPr>
        <p:blipFill>
          <a:blip r:embed="rId2" cstate="print"/>
          <a:srcRect/>
          <a:stretch>
            <a:fillRect/>
          </a:stretch>
        </p:blipFill>
        <p:spPr bwMode="auto">
          <a:xfrm>
            <a:off x="3581400" y="2895600"/>
            <a:ext cx="4762500" cy="3571875"/>
          </a:xfrm>
          <a:prstGeom prst="rect">
            <a:avLst/>
          </a:prstGeom>
          <a:noFill/>
        </p:spPr>
      </p:pic>
      <p:pic>
        <p:nvPicPr>
          <p:cNvPr id="13315" name="Picture 3" descr="C:\Documents and Settings\sulkey\Desktop\My Pictures\food\top-perogies.jpg"/>
          <p:cNvPicPr>
            <a:picLocks noChangeAspect="1" noChangeArrowheads="1"/>
          </p:cNvPicPr>
          <p:nvPr/>
        </p:nvPicPr>
        <p:blipFill>
          <a:blip r:embed="rId3" cstate="print"/>
          <a:srcRect/>
          <a:stretch>
            <a:fillRect/>
          </a:stretch>
        </p:blipFill>
        <p:spPr bwMode="auto">
          <a:xfrm>
            <a:off x="1" y="1"/>
            <a:ext cx="4190999" cy="346519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www.tomstrong.org/pff/images/bgtop.png"/>
          <p:cNvPicPr>
            <a:picLocks noChangeAspect="1" noChangeArrowheads="1"/>
          </p:cNvPicPr>
          <p:nvPr/>
        </p:nvPicPr>
        <p:blipFill>
          <a:blip r:embed="rId2" cstate="print"/>
          <a:srcRect/>
          <a:stretch>
            <a:fillRect/>
          </a:stretch>
        </p:blipFill>
        <p:spPr bwMode="auto">
          <a:xfrm>
            <a:off x="0" y="0"/>
            <a:ext cx="9144000" cy="1885950"/>
          </a:xfrm>
          <a:prstGeom prst="rect">
            <a:avLst/>
          </a:prstGeom>
          <a:noFill/>
        </p:spPr>
      </p:pic>
      <p:pic>
        <p:nvPicPr>
          <p:cNvPr id="37892" name="Picture 4" descr="http://www.livingpittsburgh.com/wp-content/uploads/2010/04/baklava1.jpg"/>
          <p:cNvPicPr>
            <a:picLocks noChangeAspect="1" noChangeArrowheads="1"/>
          </p:cNvPicPr>
          <p:nvPr/>
        </p:nvPicPr>
        <p:blipFill>
          <a:blip r:embed="rId3" cstate="print"/>
          <a:srcRect/>
          <a:stretch>
            <a:fillRect/>
          </a:stretch>
        </p:blipFill>
        <p:spPr bwMode="auto">
          <a:xfrm>
            <a:off x="0" y="1828800"/>
            <a:ext cx="6000750" cy="2381250"/>
          </a:xfrm>
          <a:prstGeom prst="rect">
            <a:avLst/>
          </a:prstGeom>
          <a:noFill/>
        </p:spPr>
      </p:pic>
      <p:pic>
        <p:nvPicPr>
          <p:cNvPr id="37894" name="Picture 6" descr="The raisin bread brigade"/>
          <p:cNvPicPr>
            <a:picLocks noChangeAspect="1" noChangeArrowheads="1"/>
          </p:cNvPicPr>
          <p:nvPr/>
        </p:nvPicPr>
        <p:blipFill>
          <a:blip r:embed="rId4" cstate="print"/>
          <a:srcRect/>
          <a:stretch>
            <a:fillRect/>
          </a:stretch>
        </p:blipFill>
        <p:spPr bwMode="auto">
          <a:xfrm>
            <a:off x="3124200" y="3838575"/>
            <a:ext cx="6019800" cy="3019425"/>
          </a:xfrm>
          <a:prstGeom prst="rect">
            <a:avLst/>
          </a:prstGeom>
          <a:noFill/>
        </p:spPr>
      </p:pic>
      <p:pic>
        <p:nvPicPr>
          <p:cNvPr id="37896" name="Picture 8" descr="http://www.zvents.com/images/internal/5/0/0/1/img_13981005_thumb.jpg?resample_method="/>
          <p:cNvPicPr>
            <a:picLocks noChangeAspect="1" noChangeArrowheads="1"/>
          </p:cNvPicPr>
          <p:nvPr/>
        </p:nvPicPr>
        <p:blipFill>
          <a:blip r:embed="rId5" cstate="print"/>
          <a:srcRect/>
          <a:stretch>
            <a:fillRect/>
          </a:stretch>
        </p:blipFill>
        <p:spPr bwMode="auto">
          <a:xfrm>
            <a:off x="6629400" y="2057400"/>
            <a:ext cx="1752600" cy="16002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978189"/>
            <a:ext cx="91440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sng" strike="noStrike" cap="none" normalizeH="0" baseline="0" dirty="0" smtClean="0">
                <a:ln>
                  <a:noFill/>
                </a:ln>
                <a:solidFill>
                  <a:schemeClr val="tx1"/>
                </a:solidFill>
                <a:effectLst/>
                <a:latin typeface="Arial" pitchFamily="34" charset="0"/>
              </a:rPr>
              <a:t>COUNTRY CUISINE</a:t>
            </a:r>
            <a:r>
              <a:rPr kumimoji="0" lang="en-US" sz="900" b="0" i="0" u="none" strike="noStrike" cap="none" normalizeH="0" baseline="0" dirty="0" smtClean="0">
                <a:ln>
                  <a:noFill/>
                </a:ln>
                <a:solidFill>
                  <a:schemeClr val="tx1"/>
                </a:solidFill>
                <a:effectLst/>
                <a:latin typeface="Arial" pitchFamily="34" charset="0"/>
              </a:rPr>
              <a:t/>
            </a:r>
            <a:br>
              <a:rPr kumimoji="0" lang="en-US" sz="900" b="0" i="0" u="none" strike="noStrike" cap="none" normalizeH="0" baseline="0" dirty="0" smtClean="0">
                <a:ln>
                  <a:noFill/>
                </a:ln>
                <a:solidFill>
                  <a:schemeClr val="tx1"/>
                </a:solidFill>
                <a:effectLst/>
                <a:latin typeface="Arial" pitchFamily="34" charset="0"/>
              </a:rPr>
            </a:br>
            <a:r>
              <a:rPr kumimoji="0" lang="en-US" sz="1500" b="0" i="0" u="none" strike="noStrike" cap="none" normalizeH="0" baseline="0" dirty="0" smtClean="0">
                <a:ln>
                  <a:noFill/>
                </a:ln>
                <a:solidFill>
                  <a:schemeClr val="tx1"/>
                </a:solidFill>
                <a:effectLst/>
                <a:latin typeface="Arial" pitchFamily="34" charset="0"/>
                <a:cs typeface="Arial" pitchFamily="34" charset="0"/>
              </a:rPr>
              <a:t>For this project, you are going to be exploring the cuisine of your country. </a:t>
            </a:r>
            <a:r>
              <a:rPr kumimoji="0" lang="en-US" sz="900" b="0" i="0" u="none" strike="noStrike" cap="none" normalizeH="0" baseline="0" dirty="0" smtClean="0">
                <a:ln>
                  <a:noFill/>
                </a:ln>
                <a:solidFill>
                  <a:schemeClr val="tx1"/>
                </a:solidFill>
                <a:effectLst/>
                <a:latin typeface="Arial" pitchFamily="34" charset="0"/>
              </a:rPr>
              <a:t/>
            </a:r>
            <a:br>
              <a:rPr kumimoji="0" lang="en-US" sz="900" b="0" i="0" u="none" strike="noStrike" cap="none" normalizeH="0" baseline="0" dirty="0" smtClean="0">
                <a:ln>
                  <a:noFill/>
                </a:ln>
                <a:solidFill>
                  <a:schemeClr val="tx1"/>
                </a:solidFill>
                <a:effectLst/>
                <a:latin typeface="Arial" pitchFamily="34" charset="0"/>
              </a:rPr>
            </a:br>
            <a:r>
              <a:rPr kumimoji="0" lang="en-US" sz="1800" b="0" i="0" u="none" strike="noStrike" cap="none" normalizeH="0" baseline="0" dirty="0" smtClean="0">
                <a:ln>
                  <a:noFill/>
                </a:ln>
                <a:solidFill>
                  <a:schemeClr val="tx1"/>
                </a:solidFill>
                <a:effectLst/>
                <a:latin typeface="Arial" pitchFamily="34" charset="0"/>
              </a:rPr>
              <a:t/>
            </a:r>
            <a:br>
              <a:rPr kumimoji="0" lang="en-US" sz="1800" b="0" i="0" u="none" strike="noStrike" cap="none" normalizeH="0" baseline="0" dirty="0" smtClean="0">
                <a:ln>
                  <a:noFill/>
                </a:ln>
                <a:solidFill>
                  <a:schemeClr val="tx1"/>
                </a:solidFill>
                <a:effectLst/>
                <a:latin typeface="Arial" pitchFamily="34" charset="0"/>
              </a:rPr>
            </a:br>
            <a:r>
              <a:rPr kumimoji="0" lang="en-US" sz="1500" b="1" i="0" u="none" strike="noStrike" cap="none" normalizeH="0" baseline="0" dirty="0" smtClean="0">
                <a:ln>
                  <a:noFill/>
                </a:ln>
                <a:solidFill>
                  <a:schemeClr val="tx1"/>
                </a:solidFill>
                <a:effectLst/>
                <a:latin typeface="Arial" pitchFamily="34" charset="0"/>
                <a:cs typeface="Arial" pitchFamily="34" charset="0"/>
              </a:rPr>
              <a:t>First</a:t>
            </a:r>
            <a:r>
              <a:rPr kumimoji="0" lang="en-US" sz="1500" b="0" i="0" u="none" strike="noStrike" cap="none" normalizeH="0" baseline="0" dirty="0" smtClean="0">
                <a:ln>
                  <a:noFill/>
                </a:ln>
                <a:solidFill>
                  <a:schemeClr val="tx1"/>
                </a:solidFill>
                <a:effectLst/>
                <a:latin typeface="Arial" pitchFamily="34" charset="0"/>
                <a:cs typeface="Arial" pitchFamily="34" charset="0"/>
              </a:rPr>
              <a:t> EVERYONE needs to complete the following worksheet and upload it to your wiki page in your teacher's digital portfolio. This is a HOMEWORK assignment. When finished, also print the document for ease of use.</a:t>
            </a:r>
            <a:r>
              <a:rPr kumimoji="0" lang="en-US" sz="900" b="0" i="0" u="none" strike="noStrike" cap="none" normalizeH="0" baseline="0" dirty="0" smtClean="0">
                <a:ln>
                  <a:noFill/>
                </a:ln>
                <a:solidFill>
                  <a:schemeClr val="tx1"/>
                </a:solidFill>
                <a:effectLst/>
                <a:latin typeface="Arial" pitchFamily="34" charset="0"/>
              </a:rPr>
              <a:t/>
            </a:r>
            <a:br>
              <a:rPr kumimoji="0" lang="en-US" sz="900" b="0" i="0" u="none" strike="noStrike" cap="none" normalizeH="0" baseline="0" dirty="0" smtClean="0">
                <a:ln>
                  <a:noFill/>
                </a:ln>
                <a:solidFill>
                  <a:schemeClr val="tx1"/>
                </a:solidFill>
                <a:effectLst/>
                <a:latin typeface="Arial" pitchFamily="34" charset="0"/>
              </a:rPr>
            </a:br>
            <a:r>
              <a:rPr kumimoji="0" lang="en-US" sz="1800" b="0" i="0" u="none" strike="noStrike" cap="none" normalizeH="0" baseline="0" dirty="0" smtClean="0">
                <a:ln>
                  <a:noFill/>
                </a:ln>
                <a:solidFill>
                  <a:schemeClr val="tx1"/>
                </a:solidFill>
                <a:effectLst/>
                <a:latin typeface="Arial" pitchFamily="34" charset="0"/>
              </a:rPr>
              <a:t/>
            </a:r>
            <a:br>
              <a:rPr kumimoji="0" lang="en-US" sz="1800" b="0" i="0" u="none" strike="noStrike" cap="none" normalizeH="0" baseline="0" dirty="0" smtClean="0">
                <a:ln>
                  <a:noFill/>
                </a:ln>
                <a:solidFill>
                  <a:schemeClr val="tx1"/>
                </a:solidFill>
                <a:effectLst/>
                <a:latin typeface="Arial" pitchFamily="34" charset="0"/>
              </a:rPr>
            </a:br>
            <a:r>
              <a:rPr kumimoji="0" lang="en-US" sz="1500" b="0" i="0" u="none" strike="noStrike" cap="none" normalizeH="0" baseline="0" dirty="0" smtClean="0">
                <a:ln>
                  <a:noFill/>
                </a:ln>
                <a:solidFill>
                  <a:schemeClr val="tx1"/>
                </a:solidFill>
                <a:effectLst/>
                <a:latin typeface="Arial" pitchFamily="34" charset="0"/>
                <a:cs typeface="Arial" pitchFamily="34" charset="0"/>
              </a:rPr>
              <a:t>You may find this web site, </a:t>
            </a:r>
            <a:r>
              <a:rPr kumimoji="0" lang="en-US" sz="1500" b="0" i="0" u="none" strike="noStrike" cap="none" normalizeH="0" baseline="0" dirty="0" smtClean="0">
                <a:ln>
                  <a:noFill/>
                </a:ln>
                <a:solidFill>
                  <a:schemeClr val="tx1"/>
                </a:solidFill>
                <a:effectLst/>
                <a:latin typeface="Arial" pitchFamily="34" charset="0"/>
                <a:cs typeface="Arial" pitchFamily="34" charset="0"/>
                <a:hlinkClick r:id="rId2"/>
              </a:rPr>
              <a:t>Food By Country</a:t>
            </a:r>
            <a:r>
              <a:rPr kumimoji="0" lang="en-US" sz="1500" b="0" i="0" u="none" strike="noStrike" cap="none" normalizeH="0" baseline="0" dirty="0" smtClean="0">
                <a:ln>
                  <a:noFill/>
                </a:ln>
                <a:solidFill>
                  <a:schemeClr val="tx1"/>
                </a:solidFill>
                <a:effectLst/>
                <a:latin typeface="Arial" pitchFamily="34" charset="0"/>
                <a:cs typeface="Arial" pitchFamily="34" charset="0"/>
              </a:rPr>
              <a:t> , useful in answering some of the questions.</a:t>
            </a:r>
            <a:r>
              <a:rPr kumimoji="0" lang="en-US" sz="900" b="0" i="0" u="none" strike="noStrike" cap="none" normalizeH="0" baseline="0" dirty="0" smtClean="0">
                <a:ln>
                  <a:noFill/>
                </a:ln>
                <a:solidFill>
                  <a:schemeClr val="tx1"/>
                </a:solidFill>
                <a:effectLst/>
                <a:latin typeface="Arial" pitchFamily="34" charset="0"/>
              </a:rPr>
              <a:t/>
            </a:r>
            <a:br>
              <a:rPr kumimoji="0" lang="en-US" sz="900" b="0" i="0" u="none" strike="noStrike" cap="none" normalizeH="0" baseline="0" dirty="0" smtClean="0">
                <a:ln>
                  <a:noFill/>
                </a:ln>
                <a:solidFill>
                  <a:schemeClr val="tx1"/>
                </a:solidFill>
                <a:effectLst/>
                <a:latin typeface="Arial" pitchFamily="34" charset="0"/>
              </a:rPr>
            </a:br>
            <a:endParaRPr kumimoji="0" lang="en-US" sz="1000" b="1" i="0" u="none" strike="noStrike" cap="none" normalizeH="0" baseline="0" dirty="0" smtClean="0">
              <a:ln>
                <a:noFill/>
              </a:ln>
              <a:solidFill>
                <a:schemeClr val="tx1"/>
              </a:solidFill>
              <a:effectLst/>
              <a:latin typeface="Arial" pitchFamily="34" charset="0"/>
              <a:hlinkClick r:id="rId3"/>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hlinkClick r:id="rId3"/>
              </a:rPr>
              <a:t>  </a:t>
            </a:r>
            <a:r>
              <a:rPr kumimoji="0" lang="en-US" sz="1900" b="1" i="0" u="none" strike="noStrike" cap="none" normalizeH="0" baseline="0" dirty="0" smtClean="0">
                <a:ln>
                  <a:noFill/>
                </a:ln>
                <a:solidFill>
                  <a:schemeClr val="tx1"/>
                </a:solidFill>
                <a:effectLst/>
                <a:latin typeface="Arial" pitchFamily="34" charset="0"/>
              </a:rPr>
              <a:t> </a:t>
            </a:r>
            <a:r>
              <a:rPr kumimoji="0" lang="en-US" sz="1000" b="1" i="0" u="none" strike="noStrike" cap="none" normalizeH="0" baseline="0" dirty="0" smtClean="0">
                <a:ln>
                  <a:noFill/>
                </a:ln>
                <a:solidFill>
                  <a:schemeClr val="tx1"/>
                </a:solidFill>
                <a:effectLst/>
                <a:latin typeface="Arial" pitchFamily="34" charset="0"/>
                <a:hlinkClick r:id="rId3"/>
              </a:rPr>
              <a:t>Worksheet Food Presentations.docx</a:t>
            </a:r>
            <a:endParaRPr kumimoji="0" lang="en-US" sz="1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pitchFamily="34" charset="0"/>
              </a:rPr>
              <a:t/>
            </a:r>
            <a:br>
              <a:rPr kumimoji="0" lang="en-US" sz="900" b="0" i="0" u="none" strike="noStrike" cap="none" normalizeH="0" baseline="0" dirty="0" smtClean="0">
                <a:ln>
                  <a:noFill/>
                </a:ln>
                <a:solidFill>
                  <a:schemeClr val="tx1"/>
                </a:solidFill>
                <a:effectLst/>
                <a:latin typeface="Arial" pitchFamily="34" charset="0"/>
              </a:rPr>
            </a:br>
            <a:r>
              <a:rPr kumimoji="0" lang="en-US" sz="1000" b="1" i="0" u="none" strike="noStrike" cap="none" normalizeH="0" baseline="0" dirty="0" smtClean="0">
                <a:ln>
                  <a:noFill/>
                </a:ln>
                <a:solidFill>
                  <a:schemeClr val="tx1"/>
                </a:solidFill>
                <a:effectLst/>
                <a:latin typeface="Arial" pitchFamily="34" charset="0"/>
              </a:rPr>
              <a:t/>
            </a:r>
            <a:br>
              <a:rPr kumimoji="0" lang="en-US" sz="1000" b="1" i="0" u="none" strike="noStrike" cap="none" normalizeH="0" baseline="0" dirty="0" smtClean="0">
                <a:ln>
                  <a:noFill/>
                </a:ln>
                <a:solidFill>
                  <a:schemeClr val="tx1"/>
                </a:solidFill>
                <a:effectLst/>
                <a:latin typeface="Arial" pitchFamily="34" charset="0"/>
              </a:rPr>
            </a:br>
            <a:r>
              <a:rPr kumimoji="0" lang="en-US" sz="1500" b="1" i="0" u="none" strike="noStrike" cap="none" normalizeH="0" baseline="0" dirty="0" smtClean="0">
                <a:ln>
                  <a:noFill/>
                </a:ln>
                <a:solidFill>
                  <a:schemeClr val="tx1"/>
                </a:solidFill>
                <a:effectLst/>
                <a:latin typeface="Arial" pitchFamily="34" charset="0"/>
                <a:cs typeface="Arial" pitchFamily="34" charset="0"/>
              </a:rPr>
              <a:t>Second</a:t>
            </a:r>
            <a:r>
              <a:rPr kumimoji="0" lang="en-US" sz="1500" b="0" i="0" u="none" strike="noStrike" cap="none" normalizeH="0" baseline="0" dirty="0" smtClean="0">
                <a:ln>
                  <a:noFill/>
                </a:ln>
                <a:solidFill>
                  <a:schemeClr val="tx1"/>
                </a:solidFill>
                <a:effectLst/>
                <a:latin typeface="Arial" pitchFamily="34" charset="0"/>
                <a:cs typeface="Arial" pitchFamily="34" charset="0"/>
              </a:rPr>
              <a:t>, each country will need a visual to use for their presentation. Your group will compile a PowerPoint for your presentation day. The information on your worksheet must be included in this visual. Each person will choose or be assigned one topic to research and find pictures for the PowerPoint. Your pictures must be uploaded to your country's picture page so that the PowerPoint can be made from the collection of your country's pictures. </a:t>
            </a:r>
            <a:r>
              <a:rPr kumimoji="0" lang="en-US" sz="900" b="1" i="0" u="none" strike="noStrike" cap="none" normalizeH="0" baseline="0" dirty="0" smtClean="0">
                <a:ln>
                  <a:noFill/>
                </a:ln>
                <a:solidFill>
                  <a:schemeClr val="tx1"/>
                </a:solidFill>
                <a:effectLst/>
                <a:latin typeface="Arial" pitchFamily="34" charset="0"/>
              </a:rPr>
              <a:t/>
            </a:r>
            <a:br>
              <a:rPr kumimoji="0" lang="en-US" sz="900" b="1" i="0" u="none" strike="noStrike" cap="none" normalizeH="0" baseline="0" dirty="0" smtClean="0">
                <a:ln>
                  <a:noFill/>
                </a:ln>
                <a:solidFill>
                  <a:schemeClr val="tx1"/>
                </a:solidFill>
                <a:effectLst/>
                <a:latin typeface="Arial" pitchFamily="34" charset="0"/>
              </a:rPr>
            </a:br>
            <a:r>
              <a:rPr kumimoji="0" lang="en-US" sz="1000" b="1" i="0" u="none" strike="noStrike" cap="none" normalizeH="0" baseline="0" dirty="0" smtClean="0">
                <a:ln>
                  <a:noFill/>
                </a:ln>
                <a:solidFill>
                  <a:schemeClr val="tx1"/>
                </a:solidFill>
                <a:effectLst/>
                <a:latin typeface="Arial" pitchFamily="34" charset="0"/>
              </a:rPr>
              <a:t/>
            </a:r>
            <a:br>
              <a:rPr kumimoji="0" lang="en-US" sz="1000" b="1" i="0" u="none" strike="noStrike" cap="none" normalizeH="0" baseline="0" dirty="0" smtClean="0">
                <a:ln>
                  <a:noFill/>
                </a:ln>
                <a:solidFill>
                  <a:schemeClr val="tx1"/>
                </a:solidFill>
                <a:effectLst/>
                <a:latin typeface="Arial" pitchFamily="34" charset="0"/>
              </a:rPr>
            </a:br>
            <a:r>
              <a:rPr kumimoji="0" lang="en-US" sz="1000" b="1" i="0" u="none" strike="noStrike" cap="none" normalizeH="0" baseline="0" dirty="0" smtClean="0">
                <a:ln>
                  <a:noFill/>
                </a:ln>
                <a:solidFill>
                  <a:schemeClr val="tx1"/>
                </a:solidFill>
                <a:effectLst/>
                <a:latin typeface="Arial" pitchFamily="34" charset="0"/>
              </a:rPr>
              <a:t/>
            </a:r>
            <a:br>
              <a:rPr kumimoji="0" lang="en-US" sz="1000" b="1" i="0" u="none" strike="noStrike" cap="none" normalizeH="0" baseline="0" dirty="0" smtClean="0">
                <a:ln>
                  <a:noFill/>
                </a:ln>
                <a:solidFill>
                  <a:schemeClr val="tx1"/>
                </a:solidFill>
                <a:effectLst/>
                <a:latin typeface="Arial" pitchFamily="34" charset="0"/>
              </a:rPr>
            </a:br>
            <a:endParaRPr kumimoji="0" lang="en-US" sz="1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81000"/>
            <a:ext cx="8686800" cy="5832366"/>
          </a:xfrm>
          <a:prstGeom prst="rect">
            <a:avLst/>
          </a:prstGeom>
        </p:spPr>
        <p:txBody>
          <a:bodyPr wrap="square">
            <a:spAutoFit/>
          </a:bodyPr>
          <a:lstStyle/>
          <a:p>
            <a:pPr lvl="0" eaLnBrk="0" fontAlgn="base" hangingPunct="0">
              <a:spcBef>
                <a:spcPct val="0"/>
              </a:spcBef>
              <a:spcAft>
                <a:spcPct val="0"/>
              </a:spcAft>
            </a:pPr>
            <a:r>
              <a:rPr lang="en-US" b="1" dirty="0" smtClean="0">
                <a:latin typeface="Arial" pitchFamily="34" charset="0"/>
                <a:cs typeface="Arial" pitchFamily="34" charset="0"/>
              </a:rPr>
              <a:t>Third</a:t>
            </a:r>
            <a:r>
              <a:rPr lang="en-US" dirty="0" smtClean="0">
                <a:latin typeface="Arial" pitchFamily="34" charset="0"/>
                <a:cs typeface="Arial" pitchFamily="34" charset="0"/>
              </a:rPr>
              <a:t>, to prepare for your food presentation, select your country from the following documents and read the description of your presentation. Use this document to plan and organize your job for your presentation. You may volunteer for one of these topics to research. You will also volunteer for the job you would like to do for the presentation. This is a group grade so choose the job you are best suited for and that will benefit the entire group. Your presentation date will be given to you by Mrs. Sulkey. The date is also on the Pittsburgh/Intro power poin</a:t>
            </a:r>
            <a:r>
              <a:rPr lang="en-US" dirty="0" smtClean="0">
                <a:latin typeface="Arial" pitchFamily="34" charset="0"/>
                <a:cs typeface="Arial" pitchFamily="34" charset="0"/>
                <a:hlinkClick r:id="rId2"/>
              </a:rPr>
              <a:t>t.</a:t>
            </a:r>
            <a:r>
              <a:rPr lang="en-US" sz="1000" b="1" dirty="0" smtClean="0">
                <a:latin typeface="Arial" pitchFamily="34" charset="0"/>
                <a:hlinkClick r:id="rId2"/>
              </a:rPr>
              <a:t/>
            </a:r>
            <a:br>
              <a:rPr lang="en-US" sz="1000" b="1" dirty="0" smtClean="0">
                <a:latin typeface="Arial" pitchFamily="34" charset="0"/>
                <a:hlinkClick r:id="rId2"/>
              </a:rPr>
            </a:br>
            <a:r>
              <a:rPr lang="en-US" b="1" dirty="0" smtClean="0">
                <a:latin typeface="Arial" pitchFamily="34" charset="0"/>
                <a:cs typeface="Arial" pitchFamily="34" charset="0"/>
                <a:hlinkClick r:id="rId2"/>
              </a:rPr>
              <a:t>  </a:t>
            </a:r>
            <a:r>
              <a:rPr lang="en-US" sz="2400" b="1" dirty="0" smtClean="0">
                <a:latin typeface="Arial" pitchFamily="34" charset="0"/>
                <a:cs typeface="Arial" pitchFamily="34" charset="0"/>
              </a:rPr>
              <a:t> </a:t>
            </a:r>
            <a:r>
              <a:rPr lang="en-US" b="1" dirty="0" smtClean="0">
                <a:latin typeface="Arial" pitchFamily="34" charset="0"/>
                <a:cs typeface="Arial" pitchFamily="34" charset="0"/>
                <a:hlinkClick r:id="rId2"/>
              </a:rPr>
              <a:t>Arabic Food Presentation.docx</a:t>
            </a:r>
            <a:r>
              <a:rPr lang="en-US" sz="1000" b="1" dirty="0" smtClean="0">
                <a:latin typeface="Arial" pitchFamily="34" charset="0"/>
              </a:rPr>
              <a:t/>
            </a:r>
            <a:br>
              <a:rPr lang="en-US" sz="1000" b="1" dirty="0" smtClean="0">
                <a:latin typeface="Arial" pitchFamily="34" charset="0"/>
              </a:rPr>
            </a:br>
            <a:endParaRPr lang="en-US" sz="1050" b="1" dirty="0" smtClean="0">
              <a:latin typeface="Arial" pitchFamily="34" charset="0"/>
              <a:cs typeface="Arial" pitchFamily="34" charset="0"/>
              <a:hlinkClick r:id="rId3"/>
            </a:endParaRPr>
          </a:p>
          <a:p>
            <a:pPr lvl="0" eaLnBrk="0" fontAlgn="base" hangingPunct="0">
              <a:spcBef>
                <a:spcPct val="0"/>
              </a:spcBef>
              <a:spcAft>
                <a:spcPct val="0"/>
              </a:spcAft>
            </a:pPr>
            <a:r>
              <a:rPr lang="en-US" sz="1050" b="1" dirty="0" smtClean="0">
                <a:latin typeface="Arial" pitchFamily="34" charset="0"/>
                <a:cs typeface="Arial" pitchFamily="34" charset="0"/>
                <a:hlinkClick r:id="rId3"/>
              </a:rPr>
              <a:t>  </a:t>
            </a:r>
            <a:r>
              <a:rPr lang="en-US" sz="2400" b="1" dirty="0" smtClean="0">
                <a:latin typeface="Arial" pitchFamily="34" charset="0"/>
                <a:cs typeface="Arial" pitchFamily="34" charset="0"/>
              </a:rPr>
              <a:t> </a:t>
            </a:r>
            <a:r>
              <a:rPr lang="en-US" sz="1050" b="1" dirty="0" smtClean="0">
                <a:latin typeface="Arial" pitchFamily="34" charset="0"/>
                <a:cs typeface="Arial" pitchFamily="34" charset="0"/>
                <a:hlinkClick r:id="rId3"/>
              </a:rPr>
              <a:t>CHINA FOOD PRESENTATION.docx</a:t>
            </a:r>
            <a:endParaRPr lang="en-US" sz="1050" b="1" dirty="0" smtClean="0">
              <a:latin typeface="Arial" pitchFamily="34" charset="0"/>
              <a:cs typeface="Arial" pitchFamily="34" charset="0"/>
              <a:hlinkClick r:id="rId4"/>
            </a:endParaRPr>
          </a:p>
          <a:p>
            <a:pPr lvl="0" eaLnBrk="0" fontAlgn="base" hangingPunct="0">
              <a:spcBef>
                <a:spcPct val="0"/>
              </a:spcBef>
              <a:spcAft>
                <a:spcPct val="0"/>
              </a:spcAft>
            </a:pPr>
            <a:r>
              <a:rPr lang="en-US" sz="1050" b="1" dirty="0" smtClean="0">
                <a:latin typeface="Arial" pitchFamily="34" charset="0"/>
                <a:cs typeface="Arial" pitchFamily="34" charset="0"/>
                <a:hlinkClick r:id="rId4"/>
              </a:rPr>
              <a:t>  </a:t>
            </a:r>
            <a:r>
              <a:rPr lang="en-US" sz="2400" b="1" dirty="0" smtClean="0">
                <a:latin typeface="Arial" pitchFamily="34" charset="0"/>
                <a:cs typeface="Arial" pitchFamily="34" charset="0"/>
              </a:rPr>
              <a:t> </a:t>
            </a:r>
            <a:r>
              <a:rPr lang="en-US" sz="1050" b="1" dirty="0" smtClean="0">
                <a:latin typeface="Arial" pitchFamily="34" charset="0"/>
                <a:cs typeface="Arial" pitchFamily="34" charset="0"/>
                <a:hlinkClick r:id="rId4"/>
              </a:rPr>
              <a:t>Hindi Food Presentation.docx</a:t>
            </a:r>
            <a:endParaRPr lang="en-US" sz="1050" b="1" dirty="0" smtClean="0">
              <a:latin typeface="Arial" pitchFamily="34" charset="0"/>
              <a:cs typeface="Arial" pitchFamily="34" charset="0"/>
              <a:hlinkClick r:id="rId5"/>
            </a:endParaRPr>
          </a:p>
          <a:p>
            <a:pPr lvl="0" eaLnBrk="0" fontAlgn="base" hangingPunct="0">
              <a:spcBef>
                <a:spcPct val="0"/>
              </a:spcBef>
              <a:spcAft>
                <a:spcPct val="0"/>
              </a:spcAft>
            </a:pPr>
            <a:r>
              <a:rPr lang="en-US" sz="1050" b="1" dirty="0" smtClean="0">
                <a:latin typeface="Arial" pitchFamily="34" charset="0"/>
                <a:cs typeface="Arial" pitchFamily="34" charset="0"/>
                <a:hlinkClick r:id="rId5"/>
              </a:rPr>
              <a:t>  </a:t>
            </a:r>
            <a:r>
              <a:rPr lang="en-US" sz="2400" b="1" dirty="0" smtClean="0">
                <a:latin typeface="Arial" pitchFamily="34" charset="0"/>
                <a:cs typeface="Arial" pitchFamily="34" charset="0"/>
              </a:rPr>
              <a:t> </a:t>
            </a:r>
            <a:r>
              <a:rPr lang="en-US" sz="1050" b="1" dirty="0" err="1" smtClean="0">
                <a:latin typeface="Arial" pitchFamily="34" charset="0"/>
                <a:cs typeface="Arial" pitchFamily="34" charset="0"/>
                <a:hlinkClick r:id="rId5"/>
              </a:rPr>
              <a:t>Russa</a:t>
            </a:r>
            <a:r>
              <a:rPr lang="en-US" sz="1050" b="1" dirty="0" smtClean="0">
                <a:latin typeface="Arial" pitchFamily="34" charset="0"/>
                <a:cs typeface="Arial" pitchFamily="34" charset="0"/>
                <a:hlinkClick r:id="rId5"/>
              </a:rPr>
              <a:t> Food Presentation.docx</a:t>
            </a:r>
            <a:endParaRPr lang="en-US" sz="1050" b="1" dirty="0" smtClean="0">
              <a:latin typeface="Arial" pitchFamily="34" charset="0"/>
              <a:cs typeface="Arial" pitchFamily="34" charset="0"/>
            </a:endParaRPr>
          </a:p>
          <a:p>
            <a:pPr lvl="0" eaLnBrk="0" fontAlgn="base" hangingPunct="0">
              <a:spcBef>
                <a:spcPct val="0"/>
              </a:spcBef>
              <a:spcAft>
                <a:spcPct val="0"/>
              </a:spcAft>
            </a:pPr>
            <a:r>
              <a:rPr lang="en-US" sz="1000" dirty="0" smtClean="0">
                <a:latin typeface="Arial" pitchFamily="34" charset="0"/>
                <a:cs typeface="Arial" pitchFamily="34" charset="0"/>
              </a:rPr>
              <a:t/>
            </a:r>
            <a:br>
              <a:rPr lang="en-US" sz="1000" dirty="0" smtClean="0">
                <a:latin typeface="Arial" pitchFamily="34" charset="0"/>
                <a:cs typeface="Arial" pitchFamily="34" charset="0"/>
              </a:rPr>
            </a:br>
            <a:r>
              <a:rPr lang="en-US" sz="1050" b="1" dirty="0" smtClean="0">
                <a:latin typeface="Arial" pitchFamily="34" charset="0"/>
                <a:cs typeface="Arial" pitchFamily="34" charset="0"/>
              </a:rPr>
              <a:t/>
            </a:r>
            <a:br>
              <a:rPr lang="en-US" sz="1050" b="1" dirty="0" smtClean="0">
                <a:latin typeface="Arial" pitchFamily="34" charset="0"/>
                <a:cs typeface="Arial" pitchFamily="34" charset="0"/>
              </a:rPr>
            </a:br>
            <a:r>
              <a:rPr lang="en-US" sz="1050" b="1" dirty="0" smtClean="0">
                <a:latin typeface="Arial" pitchFamily="34" charset="0"/>
                <a:cs typeface="Arial" pitchFamily="34" charset="0"/>
              </a:rPr>
              <a:t/>
            </a:r>
            <a:br>
              <a:rPr lang="en-US" sz="1050" b="1" dirty="0" smtClean="0">
                <a:latin typeface="Arial" pitchFamily="34" charset="0"/>
                <a:cs typeface="Arial" pitchFamily="34" charset="0"/>
              </a:rPr>
            </a:br>
            <a:r>
              <a:rPr lang="en-US" sz="1050" b="1" dirty="0" smtClean="0">
                <a:latin typeface="Arial" pitchFamily="34" charset="0"/>
                <a:cs typeface="Arial" pitchFamily="34" charset="0"/>
              </a:rPr>
              <a:t/>
            </a:r>
            <a:br>
              <a:rPr lang="en-US" sz="1050" b="1" dirty="0" smtClean="0">
                <a:latin typeface="Arial" pitchFamily="34" charset="0"/>
                <a:cs typeface="Arial" pitchFamily="34" charset="0"/>
              </a:rPr>
            </a:br>
            <a:r>
              <a:rPr lang="en-US" b="1" dirty="0" smtClean="0">
                <a:latin typeface="Arial" pitchFamily="34" charset="0"/>
                <a:cs typeface="Arial" pitchFamily="34" charset="0"/>
              </a:rPr>
              <a:t>Below is Mrs. </a:t>
            </a:r>
            <a:r>
              <a:rPr lang="en-US" b="1" dirty="0" err="1" smtClean="0">
                <a:latin typeface="Arial" pitchFamily="34" charset="0"/>
                <a:cs typeface="Arial" pitchFamily="34" charset="0"/>
              </a:rPr>
              <a:t>Sulkey's</a:t>
            </a:r>
            <a:r>
              <a:rPr lang="en-US" b="1" dirty="0" smtClean="0">
                <a:latin typeface="Arial" pitchFamily="34" charset="0"/>
                <a:cs typeface="Arial" pitchFamily="34" charset="0"/>
              </a:rPr>
              <a:t> </a:t>
            </a:r>
            <a:r>
              <a:rPr lang="en-US" b="1" dirty="0" err="1" smtClean="0">
                <a:latin typeface="Arial" pitchFamily="34" charset="0"/>
                <a:cs typeface="Arial" pitchFamily="34" charset="0"/>
              </a:rPr>
              <a:t>Powerpoint</a:t>
            </a:r>
            <a:r>
              <a:rPr lang="en-US" b="1" dirty="0" smtClean="0">
                <a:latin typeface="Arial" pitchFamily="34" charset="0"/>
                <a:cs typeface="Arial" pitchFamily="34" charset="0"/>
              </a:rPr>
              <a:t> about Pittsburgh foods to give you an idea of what you should be doing.</a:t>
            </a:r>
            <a:r>
              <a:rPr lang="en-US" sz="1000" b="1" dirty="0" smtClean="0">
                <a:latin typeface="Arial" pitchFamily="34" charset="0"/>
              </a:rPr>
              <a:t/>
            </a:r>
            <a:br>
              <a:rPr lang="en-US" sz="1000" b="1" dirty="0" smtClean="0">
                <a:latin typeface="Arial" pitchFamily="34" charset="0"/>
              </a:rPr>
            </a:br>
            <a:r>
              <a:rPr lang="en-US" b="1" dirty="0" smtClean="0">
                <a:latin typeface="Arial" pitchFamily="34" charset="0"/>
                <a:cs typeface="Arial" pitchFamily="34" charset="0"/>
              </a:rPr>
              <a:t>Your dates for your presentations are also listed on this PowerPoint.</a:t>
            </a:r>
            <a:r>
              <a:rPr lang="en-US" sz="1000" b="1" dirty="0" smtClean="0">
                <a:latin typeface="Arial" pitchFamily="34" charset="0"/>
              </a:rPr>
              <a:t/>
            </a:r>
            <a:br>
              <a:rPr lang="en-US" sz="1000" b="1" dirty="0" smtClean="0">
                <a:latin typeface="Arial" pitchFamily="34" charset="0"/>
              </a:rPr>
            </a:br>
            <a:endParaRPr lang="en-US" sz="1050" b="1" dirty="0" smtClean="0">
              <a:latin typeface="Arial" pitchFamily="34" charset="0"/>
              <a:cs typeface="Arial" pitchFamily="34" charset="0"/>
              <a:hlinkClick r:id="rId6"/>
            </a:endParaRPr>
          </a:p>
          <a:p>
            <a:pPr lvl="0" eaLnBrk="0" fontAlgn="base" hangingPunct="0">
              <a:spcBef>
                <a:spcPct val="0"/>
              </a:spcBef>
              <a:spcAft>
                <a:spcPct val="0"/>
              </a:spcAft>
            </a:pPr>
            <a:r>
              <a:rPr lang="en-US" sz="1050" b="1" dirty="0" smtClean="0">
                <a:latin typeface="Arial" pitchFamily="34" charset="0"/>
                <a:cs typeface="Arial" pitchFamily="34" charset="0"/>
                <a:hlinkClick r:id="rId6"/>
              </a:rPr>
              <a:t>  </a:t>
            </a:r>
            <a:r>
              <a:rPr lang="en-US" sz="2400" b="1" dirty="0" smtClean="0">
                <a:latin typeface="Arial" pitchFamily="34" charset="0"/>
                <a:cs typeface="Arial" pitchFamily="34" charset="0"/>
              </a:rPr>
              <a:t> </a:t>
            </a:r>
            <a:r>
              <a:rPr lang="en-US" sz="1050" b="1" dirty="0" smtClean="0">
                <a:latin typeface="Arial" pitchFamily="34" charset="0"/>
                <a:cs typeface="Arial" pitchFamily="34" charset="0"/>
                <a:hlinkClick r:id="rId6"/>
              </a:rPr>
              <a:t>Pittsburgh Foods </a:t>
            </a:r>
            <a:r>
              <a:rPr lang="en-US" sz="1050" b="1" dirty="0" smtClean="0">
                <a:latin typeface="Arial" pitchFamily="34" charset="0"/>
                <a:cs typeface="Arial" pitchFamily="34" charset="0"/>
                <a:hlinkClick r:id="rId6"/>
              </a:rPr>
              <a:t> 5.pptx</a:t>
            </a:r>
            <a:endParaRPr lang="en-US" sz="1050" b="1" dirty="0" smtClean="0">
              <a:latin typeface="Arial" pitchFamily="34" charset="0"/>
              <a:cs typeface="Arial" pitchFamily="34" charset="0"/>
            </a:endParaRPr>
          </a:p>
          <a:p>
            <a:pPr lvl="0" eaLnBrk="0" fontAlgn="base" hangingPunct="0">
              <a:spcBef>
                <a:spcPct val="0"/>
              </a:spcBef>
              <a:spcAft>
                <a:spcPct val="0"/>
              </a:spcAft>
            </a:pPr>
            <a:endParaRPr lang="en-US" sz="1050" b="1" dirty="0" smtClean="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04800" y="3521449"/>
            <a:ext cx="7772400" cy="3924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endParaRPr>
          </a:p>
        </p:txBody>
      </p:sp>
      <p:sp>
        <p:nvSpPr>
          <p:cNvPr id="12289" name="Rectangle 1"/>
          <p:cNvSpPr>
            <a:spLocks noChangeArrowheads="1"/>
          </p:cNvSpPr>
          <p:nvPr/>
        </p:nvSpPr>
        <p:spPr bwMode="auto">
          <a:xfrm>
            <a:off x="304800" y="193073"/>
            <a:ext cx="8610600"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US" sz="2800" b="0" i="1" u="none" strike="noStrike" cap="none" normalizeH="0" baseline="0" dirty="0" smtClean="0">
                <a:ln>
                  <a:noFill/>
                </a:ln>
                <a:solidFill>
                  <a:srgbClr val="000000"/>
                </a:solidFill>
                <a:effectLst/>
                <a:latin typeface="Arial" pitchFamily="34" charset="0"/>
                <a:ea typeface="Calibri" pitchFamily="34" charset="0"/>
                <a:cs typeface="Calibri" pitchFamily="34" charset="0"/>
              </a:rPr>
              <a:t>Wiki worksheet</a:t>
            </a:r>
            <a:r>
              <a:rPr kumimoji="0" lang="en-US" sz="2800" b="0" i="1" u="none" strike="noStrike" cap="none" normalizeH="0" dirty="0" smtClean="0">
                <a:ln>
                  <a:noFill/>
                </a:ln>
                <a:solidFill>
                  <a:srgbClr val="000000"/>
                </a:solidFill>
                <a:effectLst/>
                <a:latin typeface="Arial" pitchFamily="34" charset="0"/>
                <a:ea typeface="Calibri" pitchFamily="34" charset="0"/>
                <a:cs typeface="Calibri" pitchFamily="34" charset="0"/>
              </a:rPr>
              <a:t> looks like this: (10 pts)</a:t>
            </a:r>
            <a:endParaRPr kumimoji="0" lang="en-US" sz="2800" b="0" i="1" u="none" strike="noStrike" cap="none" normalizeH="0" baseline="0" dirty="0" smtClean="0">
              <a:ln>
                <a:noFill/>
              </a:ln>
              <a:solidFill>
                <a:srgbClr val="000000"/>
              </a:solidFill>
              <a:effectLst/>
              <a:latin typeface="Arial" pitchFamily="34" charset="0"/>
              <a:ea typeface="Calibri" pitchFamily="34" charset="0"/>
              <a:cs typeface="Calibri" pitchFamily="34" charset="0"/>
            </a:endParaRPr>
          </a:p>
          <a:p>
            <a:pPr marL="0" marR="0" lvl="0" indent="0" defTabSz="914400" rtl="0" eaLnBrk="1" fontAlgn="base" latinLnBrk="0" hangingPunct="1">
              <a:lnSpc>
                <a:spcPct val="100000"/>
              </a:lnSpc>
              <a:spcBef>
                <a:spcPct val="0"/>
              </a:spcBef>
              <a:spcAft>
                <a:spcPct val="0"/>
              </a:spcAft>
              <a:buClrTx/>
              <a:buSzTx/>
              <a:buFontTx/>
              <a:buNone/>
              <a:tabLst/>
            </a:pPr>
            <a:endParaRPr lang="en-US" sz="4000" dirty="0" smtClean="0">
              <a:solidFill>
                <a:srgbClr val="000000"/>
              </a:solidFill>
              <a:latin typeface="Arial" pitchFamily="34" charset="0"/>
              <a:ea typeface="Calibri" pitchFamily="34" charset="0"/>
              <a:cs typeface="Calibri" pitchFamily="34" charset="0"/>
            </a:endParaRPr>
          </a:p>
          <a:p>
            <a:pPr marL="0" marR="0" lvl="0" indent="0" defTabSz="914400" rtl="0" eaLnBrk="1" fontAlgn="base" latinLnBrk="0" hangingPunct="1">
              <a:lnSpc>
                <a:spcPct val="100000"/>
              </a:lnSpc>
              <a:spcBef>
                <a:spcPct val="0"/>
              </a:spcBef>
              <a:spcAft>
                <a:spcPct val="0"/>
              </a:spcAft>
              <a:buClrTx/>
              <a:buSzTx/>
              <a:buFontTx/>
              <a:buNone/>
              <a:tabLst/>
            </a:pPr>
            <a:r>
              <a:rPr kumimoji="0" lang="en-US" sz="4000" b="0" i="0" u="none" strike="noStrike" cap="none" normalizeH="0" baseline="0" dirty="0" smtClean="0">
                <a:ln>
                  <a:noFill/>
                </a:ln>
                <a:solidFill>
                  <a:srgbClr val="000000"/>
                </a:solidFill>
                <a:effectLst/>
                <a:latin typeface="Arial" pitchFamily="34" charset="0"/>
                <a:ea typeface="Calibri" pitchFamily="34" charset="0"/>
                <a:cs typeface="Calibri" pitchFamily="34" charset="0"/>
              </a:rPr>
              <a:t>Country Cuisine                              </a:t>
            </a:r>
            <a:r>
              <a:rPr kumimoji="0" lang="en-US" sz="4000" b="0" i="1" u="none" strike="noStrike" cap="none" normalizeH="0" baseline="0" dirty="0" smtClean="0">
                <a:ln>
                  <a:noFill/>
                </a:ln>
                <a:solidFill>
                  <a:srgbClr val="000000"/>
                </a:solidFill>
                <a:effectLst/>
                <a:latin typeface="Arial" pitchFamily="34" charset="0"/>
                <a:ea typeface="Calibri" pitchFamily="34" charset="0"/>
                <a:cs typeface="Calibri" pitchFamily="34" charset="0"/>
              </a:rPr>
              <a:t>Food Presentations </a:t>
            </a:r>
          </a:p>
          <a:p>
            <a:pPr marL="0" marR="0" lvl="0" indent="0" defTabSz="914400" rtl="0" eaLnBrk="1" fontAlgn="base" latinLnBrk="0" hangingPunct="1">
              <a:lnSpc>
                <a:spcPct val="100000"/>
              </a:lnSpc>
              <a:spcBef>
                <a:spcPct val="0"/>
              </a:spcBef>
              <a:spcAft>
                <a:spcPct val="0"/>
              </a:spcAft>
              <a:buClrTx/>
              <a:buSzTx/>
              <a:buFontTx/>
              <a:buNone/>
              <a:tabLst/>
            </a:pPr>
            <a:endParaRPr kumimoji="0" lang="en-US" sz="40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rgbClr val="000000"/>
                </a:solidFill>
                <a:effectLst/>
                <a:latin typeface="Arial" pitchFamily="34" charset="0"/>
                <a:ea typeface="Calibri" pitchFamily="34" charset="0"/>
                <a:cs typeface="Calibri" pitchFamily="34" charset="0"/>
              </a:rPr>
              <a:t>Food is one of the most important parts of any culture. </a:t>
            </a:r>
          </a:p>
          <a:p>
            <a:pPr marL="0" marR="0" lvl="0" indent="0" defTabSz="914400" rtl="0" eaLnBrk="0" fontAlgn="base"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rgbClr val="000000"/>
                </a:solidFill>
                <a:effectLst/>
                <a:latin typeface="Arial" pitchFamily="34" charset="0"/>
                <a:ea typeface="Calibri" pitchFamily="34" charset="0"/>
                <a:cs typeface="Calibri" pitchFamily="34" charset="0"/>
              </a:rPr>
              <a:t>Indeed, one of your most interesting experiences living abroad will be learning about the</a:t>
            </a:r>
            <a:r>
              <a:rPr kumimoji="0" lang="en-US" sz="2000" b="0" i="1" u="none" strike="noStrike" cap="none" normalizeH="0" dirty="0" smtClean="0">
                <a:ln>
                  <a:noFill/>
                </a:ln>
                <a:solidFill>
                  <a:srgbClr val="000000"/>
                </a:solidFill>
                <a:effectLst/>
                <a:latin typeface="Arial" pitchFamily="34" charset="0"/>
                <a:ea typeface="Calibri" pitchFamily="34" charset="0"/>
                <a:cs typeface="Calibri" pitchFamily="34" charset="0"/>
              </a:rPr>
              <a:t> </a:t>
            </a:r>
            <a:r>
              <a:rPr kumimoji="0" lang="en-US" sz="2000" b="0" i="1" u="none" strike="noStrike" cap="none" normalizeH="0" baseline="0" dirty="0" smtClean="0">
                <a:ln>
                  <a:noFill/>
                </a:ln>
                <a:solidFill>
                  <a:srgbClr val="000000"/>
                </a:solidFill>
                <a:effectLst/>
                <a:latin typeface="Arial" pitchFamily="34" charset="0"/>
                <a:ea typeface="Calibri" pitchFamily="34" charset="0"/>
                <a:cs typeface="Calibri" pitchFamily="34" charset="0"/>
              </a:rPr>
              <a:t>culture through their cuisine. To prepare you for this experience, please research the following topics.</a:t>
            </a:r>
          </a:p>
          <a:p>
            <a:pPr marL="0" marR="0" lvl="0" indent="0" defTabSz="914400" rtl="0" eaLnBrk="0" fontAlgn="base" latinLnBrk="0" hangingPunct="0">
              <a:lnSpc>
                <a:spcPct val="100000"/>
              </a:lnSpc>
              <a:spcBef>
                <a:spcPct val="0"/>
              </a:spcBef>
              <a:spcAft>
                <a:spcPct val="0"/>
              </a:spcAft>
              <a:buClrTx/>
              <a:buSzTx/>
              <a:buFontTx/>
              <a:buNone/>
              <a:tabLst/>
            </a:pPr>
            <a:r>
              <a:rPr kumimoji="0" lang="en-US" sz="2000" b="0" i="1" u="none" strike="noStrike" cap="none" normalizeH="0" baseline="0" dirty="0" smtClean="0">
                <a:ln>
                  <a:noFill/>
                </a:ln>
                <a:solidFill>
                  <a:srgbClr val="000000"/>
                </a:solidFill>
                <a:effectLst/>
                <a:latin typeface="Arial" pitchFamily="34" charset="0"/>
                <a:ea typeface="Calibri" pitchFamily="34" charset="0"/>
                <a:cs typeface="Calibri" pitchFamily="34" charset="0"/>
              </a:rPr>
              <a:t> Answer these questions with complete sentences and upload to the Wiki when you are finished. M.H. </a:t>
            </a:r>
          </a:p>
          <a:p>
            <a:pPr marL="0" marR="0" lvl="0" indent="0" defTabSz="914400" rtl="0" eaLnBrk="0" fontAlgn="base" latinLnBrk="0" hangingPunct="0">
              <a:lnSpc>
                <a:spcPct val="100000"/>
              </a:lnSpc>
              <a:spcBef>
                <a:spcPct val="0"/>
              </a:spcBef>
              <a:spcAft>
                <a:spcPct val="0"/>
              </a:spcAft>
              <a:buClrTx/>
              <a:buSzTx/>
              <a:buFontTx/>
              <a:buNone/>
              <a:tabLst/>
            </a:pPr>
            <a:endParaRPr lang="en-US" sz="2000" i="1" dirty="0" smtClean="0">
              <a:solidFill>
                <a:srgbClr val="000000"/>
              </a:solidFill>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endParaRPr kumimoji="0" lang="en-US" sz="2000" b="0" i="1" u="none" strike="noStrike" cap="none" normalizeH="0" baseline="0" dirty="0" smtClean="0">
              <a:ln>
                <a:noFill/>
              </a:ln>
              <a:solidFill>
                <a:srgbClr val="000000"/>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lang="en-US" sz="2000" i="1" dirty="0" smtClean="0">
                <a:solidFill>
                  <a:srgbClr val="000000"/>
                </a:solidFill>
                <a:latin typeface="Arial" pitchFamily="34" charset="0"/>
              </a:rPr>
              <a:t>Your </a:t>
            </a:r>
            <a:r>
              <a:rPr lang="en-US" sz="2000" i="1" dirty="0" err="1" smtClean="0">
                <a:solidFill>
                  <a:srgbClr val="000000"/>
                </a:solidFill>
                <a:latin typeface="Arial" pitchFamily="34" charset="0"/>
              </a:rPr>
              <a:t>powerpoint</a:t>
            </a:r>
            <a:r>
              <a:rPr lang="en-US" sz="2000" i="1" dirty="0" smtClean="0">
                <a:solidFill>
                  <a:srgbClr val="000000"/>
                </a:solidFill>
                <a:latin typeface="Arial" pitchFamily="34" charset="0"/>
              </a:rPr>
              <a:t> presentation should include this information:</a:t>
            </a:r>
            <a:endParaRPr kumimoji="0" lang="en-US" sz="20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990600" y="353043"/>
            <a:ext cx="7543800" cy="59554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rgbClr val="000000"/>
                </a:solidFill>
                <a:effectLst/>
                <a:latin typeface="Arial" pitchFamily="34" charset="0"/>
                <a:ea typeface="Calibri" pitchFamily="34" charset="0"/>
                <a:cs typeface="Calibri" pitchFamily="34" charset="0"/>
              </a:rPr>
              <a:t>What foods are commonly eaten in your cuisine?</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pitchFamily="34" charset="0"/>
                <a:ea typeface="Calibri" pitchFamily="34" charset="0"/>
                <a:cs typeface="Calibri" pitchFamily="34" charset="0"/>
              </a:rPr>
              <a:t>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rgbClr val="000000"/>
                </a:solidFill>
                <a:effectLst/>
                <a:latin typeface="Arial" pitchFamily="34" charset="0"/>
                <a:ea typeface="Calibri" pitchFamily="34" charset="0"/>
                <a:cs typeface="Calibri" pitchFamily="34" charset="0"/>
              </a:rPr>
              <a:t>What are the mealtime customs for your country?  Describe a typical meal using their traditional foods as examples: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Breakfast:</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Lunch:</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Dinner: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Snacks: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rgbClr val="000000"/>
                </a:solidFill>
                <a:effectLst/>
                <a:latin typeface="Arial" pitchFamily="34" charset="0"/>
                <a:ea typeface="Calibri" pitchFamily="34" charset="0"/>
                <a:cs typeface="Calibri" pitchFamily="34" charset="0"/>
              </a:rPr>
              <a:t>Name at least two “famous” dishes from your country.</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pitchFamily="34" charset="0"/>
                <a:ea typeface="Calibri" pitchFamily="34" charset="0"/>
                <a:cs typeface="Calibri" pitchFamily="34" charset="0"/>
              </a:rPr>
              <a:t>Are these foods commonly eaten in our American cuisine?</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Arial" pitchFamily="34" charset="0"/>
                <a:ea typeface="Calibri" pitchFamily="34" charset="0"/>
                <a:cs typeface="Calibri" pitchFamily="34" charset="0"/>
              </a:rPr>
              <a:t>Have you personally ever tasted these foods?</a:t>
            </a: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smtClean="0">
              <a:solidFill>
                <a:srgbClr val="000000"/>
              </a:solidFill>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rgbClr val="000000"/>
                </a:solidFill>
                <a:effectLst/>
                <a:latin typeface="Arial" pitchFamily="34" charset="0"/>
                <a:ea typeface="Calibri" pitchFamily="34" charset="0"/>
                <a:cs typeface="Calibri" pitchFamily="34" charset="0"/>
              </a:rPr>
              <a:t>What are some types of cooking utensils or equipment used in this cuisine?</a:t>
            </a:r>
          </a:p>
          <a:p>
            <a:pPr marL="0" marR="0" lvl="0" indent="0" algn="l" defTabSz="914400" rtl="0" eaLnBrk="0" fontAlgn="base" latinLnBrk="0" hangingPunct="0">
              <a:lnSpc>
                <a:spcPct val="100000"/>
              </a:lnSpc>
              <a:spcBef>
                <a:spcPct val="0"/>
              </a:spcBef>
              <a:spcAft>
                <a:spcPct val="0"/>
              </a:spcAft>
              <a:buClrTx/>
              <a:buSzTx/>
              <a:buFontTx/>
              <a:buChar char="•"/>
              <a:tabLst/>
            </a:pPr>
            <a:endParaRPr lang="en-US" sz="1600" dirty="0" smtClean="0">
              <a:solidFill>
                <a:srgbClr val="000000"/>
              </a:solidFill>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rgbClr val="000000"/>
                </a:solidFill>
                <a:effectLst/>
                <a:latin typeface="Arial" pitchFamily="34" charset="0"/>
                <a:ea typeface="Calibri" pitchFamily="34" charset="0"/>
                <a:cs typeface="Calibri" pitchFamily="34" charset="0"/>
              </a:rPr>
              <a:t> What are  the traditional holidays or celebrations for your country and what foods are served at these events?</a:t>
            </a:r>
          </a:p>
          <a:p>
            <a:pPr marL="0" marR="0" lvl="0" indent="0" algn="l" defTabSz="914400" rtl="0" eaLnBrk="0" fontAlgn="base" latinLnBrk="0" hangingPunct="0">
              <a:lnSpc>
                <a:spcPct val="100000"/>
              </a:lnSpc>
              <a:spcBef>
                <a:spcPct val="0"/>
              </a:spcBef>
              <a:spcAft>
                <a:spcPct val="0"/>
              </a:spcAft>
              <a:buClrTx/>
              <a:buSzTx/>
              <a:buFontTx/>
              <a:buChar char="•"/>
              <a:tabLst/>
            </a:pPr>
            <a:endParaRPr lang="en-US" sz="1600" dirty="0" smtClean="0">
              <a:solidFill>
                <a:srgbClr val="000000"/>
              </a:solidFill>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600" b="0" i="0" u="none" strike="noStrike" cap="none" normalizeH="0" baseline="0" dirty="0" smtClean="0">
                <a:ln>
                  <a:noFill/>
                </a:ln>
                <a:solidFill>
                  <a:srgbClr val="000000"/>
                </a:solidFill>
                <a:effectLst/>
                <a:latin typeface="Arial" pitchFamily="34" charset="0"/>
                <a:ea typeface="Calibri" pitchFamily="34" charset="0"/>
                <a:cs typeface="Calibri" pitchFamily="34" charset="0"/>
              </a:rPr>
              <a:t>As a visitor to your country, you will be dining in restaurants in your city.  Describe what your experience may be like.  Will you be able to read the menu?  What are some dishes that may be included on your menu?  How expensive will it be for you as a visitor?</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clark.jpg"/>
          <p:cNvPicPr>
            <a:picLocks noChangeAspect="1" noChangeArrowheads="1"/>
          </p:cNvPicPr>
          <p:nvPr/>
        </p:nvPicPr>
        <p:blipFill>
          <a:blip r:embed="rId2" cstate="print"/>
          <a:srcRect/>
          <a:stretch>
            <a:fillRect/>
          </a:stretch>
        </p:blipFill>
        <p:spPr bwMode="auto">
          <a:xfrm>
            <a:off x="1066800" y="1371600"/>
            <a:ext cx="7315200" cy="5486400"/>
          </a:xfrm>
          <a:prstGeom prst="rect">
            <a:avLst/>
          </a:prstGeom>
          <a:noFill/>
        </p:spPr>
      </p:pic>
      <p:sp>
        <p:nvSpPr>
          <p:cNvPr id="3" name="TextBox 2"/>
          <p:cNvSpPr txBox="1"/>
          <p:nvPr/>
        </p:nvSpPr>
        <p:spPr>
          <a:xfrm>
            <a:off x="1524000" y="304800"/>
            <a:ext cx="6019800" cy="646331"/>
          </a:xfrm>
          <a:prstGeom prst="rect">
            <a:avLst/>
          </a:prstGeom>
          <a:noFill/>
        </p:spPr>
        <p:txBody>
          <a:bodyPr wrap="square" rtlCol="0">
            <a:spAutoFit/>
          </a:bodyPr>
          <a:lstStyle/>
          <a:p>
            <a:r>
              <a:rPr lang="en-US" dirty="0" smtClean="0"/>
              <a:t>The </a:t>
            </a:r>
            <a:r>
              <a:rPr lang="en-US" dirty="0" err="1" smtClean="0"/>
              <a:t>D.L.Clark</a:t>
            </a:r>
            <a:r>
              <a:rPr lang="en-US" dirty="0" smtClean="0"/>
              <a:t> Company was born in the back rooms of a house in Pittsburgh’s North Side in 1886.</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95236" y="457200"/>
            <a:ext cx="2353529" cy="923330"/>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ARABIC</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TextBox 2"/>
          <p:cNvSpPr txBox="1"/>
          <p:nvPr/>
        </p:nvSpPr>
        <p:spPr>
          <a:xfrm>
            <a:off x="1447800" y="2057400"/>
            <a:ext cx="5791200" cy="2585323"/>
          </a:xfrm>
          <a:prstGeom prst="rect">
            <a:avLst/>
          </a:prstGeom>
          <a:noFill/>
        </p:spPr>
        <p:txBody>
          <a:bodyPr wrap="square" rtlCol="0">
            <a:spAutoFit/>
          </a:bodyPr>
          <a:lstStyle/>
          <a:p>
            <a:r>
              <a:rPr lang="en-US" sz="5400" dirty="0" smtClean="0"/>
              <a:t>HUMMUS WITH PITA CHIPS</a:t>
            </a:r>
          </a:p>
          <a:p>
            <a:endParaRPr lang="en-US" sz="5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30077" y="304800"/>
            <a:ext cx="1883849" cy="923330"/>
          </a:xfrm>
          <a:prstGeom prst="rect">
            <a:avLst/>
          </a:prstGeom>
          <a:noFill/>
        </p:spPr>
        <p:txBody>
          <a:bodyPr wrap="square" lIns="91440" tIns="45720" rIns="91440" bIns="45720">
            <a:spAutoFit/>
          </a:bodyPr>
          <a:lstStyle/>
          <a:p>
            <a:pPr algn="ctr"/>
            <a:r>
              <a:rPr lang="en-U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HINDI</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TextBox 2"/>
          <p:cNvSpPr txBox="1"/>
          <p:nvPr/>
        </p:nvSpPr>
        <p:spPr>
          <a:xfrm>
            <a:off x="1066800" y="1524000"/>
            <a:ext cx="7772400" cy="3416320"/>
          </a:xfrm>
          <a:prstGeom prst="rect">
            <a:avLst/>
          </a:prstGeom>
          <a:noFill/>
        </p:spPr>
        <p:txBody>
          <a:bodyPr wrap="square" rtlCol="0">
            <a:spAutoFit/>
          </a:bodyPr>
          <a:lstStyle/>
          <a:p>
            <a:r>
              <a:rPr lang="en-US" sz="5400" dirty="0" smtClean="0"/>
              <a:t>NAAN BREAD WITH     APPLE  CHUTNEY</a:t>
            </a:r>
          </a:p>
          <a:p>
            <a:endParaRPr lang="en-US" sz="5400" dirty="0" smtClean="0"/>
          </a:p>
          <a:p>
            <a:r>
              <a:rPr lang="en-US" sz="5400" dirty="0" smtClean="0"/>
              <a:t>SWEET LASSI</a:t>
            </a:r>
            <a:endParaRPr lang="en-US"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23687" y="457200"/>
            <a:ext cx="2896627"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CHINESE</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TextBox 2"/>
          <p:cNvSpPr txBox="1"/>
          <p:nvPr/>
        </p:nvSpPr>
        <p:spPr>
          <a:xfrm>
            <a:off x="609600" y="1676400"/>
            <a:ext cx="8077200" cy="4247317"/>
          </a:xfrm>
          <a:prstGeom prst="rect">
            <a:avLst/>
          </a:prstGeom>
          <a:noFill/>
        </p:spPr>
        <p:txBody>
          <a:bodyPr wrap="square" rtlCol="0">
            <a:spAutoFit/>
          </a:bodyPr>
          <a:lstStyle/>
          <a:p>
            <a:r>
              <a:rPr lang="en-US" sz="5400" dirty="0" smtClean="0"/>
              <a:t>CHICKEN STIR FRY </a:t>
            </a:r>
          </a:p>
          <a:p>
            <a:r>
              <a:rPr lang="en-US" sz="5400" dirty="0" smtClean="0"/>
              <a:t>                          OVER RICE</a:t>
            </a:r>
          </a:p>
          <a:p>
            <a:r>
              <a:rPr lang="en-US" sz="5400" dirty="0" smtClean="0"/>
              <a:t>OOLONG TEA</a:t>
            </a:r>
          </a:p>
          <a:p>
            <a:r>
              <a:rPr lang="en-US" sz="5400" smtClean="0"/>
              <a:t>VANILLA FLOAT</a:t>
            </a:r>
            <a:endParaRPr lang="en-US" sz="5400" dirty="0" smtClean="0"/>
          </a:p>
          <a:p>
            <a:r>
              <a:rPr lang="en-US" sz="5400" dirty="0" smtClean="0"/>
              <a:t>USE OF CHOPSTCKS</a:t>
            </a:r>
            <a:endParaRPr lang="en-US"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1273" y="228600"/>
            <a:ext cx="2741456"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RUSSIAN</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TextBox 2"/>
          <p:cNvSpPr txBox="1"/>
          <p:nvPr/>
        </p:nvSpPr>
        <p:spPr>
          <a:xfrm>
            <a:off x="1600200" y="1828800"/>
            <a:ext cx="6248400" cy="3416320"/>
          </a:xfrm>
          <a:prstGeom prst="rect">
            <a:avLst/>
          </a:prstGeom>
          <a:noFill/>
        </p:spPr>
        <p:txBody>
          <a:bodyPr wrap="square" rtlCol="0">
            <a:spAutoFit/>
          </a:bodyPr>
          <a:lstStyle/>
          <a:p>
            <a:r>
              <a:rPr lang="en-US" sz="5400" dirty="0" smtClean="0"/>
              <a:t>BEEF STROGANOFF OVER EGG NOODLES</a:t>
            </a:r>
          </a:p>
          <a:p>
            <a:endParaRPr lang="en-US" sz="5400" dirty="0" smtClean="0"/>
          </a:p>
          <a:p>
            <a:r>
              <a:rPr lang="en-US" sz="5400" dirty="0" smtClean="0"/>
              <a:t>APPLE CAKE</a:t>
            </a:r>
            <a:endParaRPr lang="en-US"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FOOD PRESENTATIONS Schedules</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DAY 1 :  Review of kitchen procedures and safety, Demo of recipes and organization of jobs in group</a:t>
            </a:r>
          </a:p>
          <a:p>
            <a:r>
              <a:rPr lang="en-US" dirty="0" smtClean="0"/>
              <a:t>DAY 2 and Day 3:  Lab Days- Prepare foods for sampling,  practice food presentation</a:t>
            </a:r>
          </a:p>
          <a:p>
            <a:r>
              <a:rPr lang="en-US" dirty="0" smtClean="0"/>
              <a:t>DAY 4:  Presentation of country’s cuisine to entire Talbot’s Abroad class.</a:t>
            </a:r>
          </a:p>
          <a:p>
            <a:endParaRPr lang="en-US" dirty="0" smtClean="0"/>
          </a:p>
          <a:p>
            <a:pPr>
              <a:buNone/>
            </a:pPr>
            <a:r>
              <a:rPr lang="en-US" dirty="0" smtClean="0"/>
              <a:t>        Hindi and Arabic only need 2 – 3 days depending on number of kids in group.</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914400"/>
            <a:ext cx="8763000" cy="7078861"/>
          </a:xfrm>
          <a:prstGeom prst="rect">
            <a:avLst/>
          </a:prstGeom>
          <a:noFill/>
        </p:spPr>
        <p:txBody>
          <a:bodyPr wrap="square" rtlCol="0">
            <a:spAutoFit/>
          </a:bodyPr>
          <a:lstStyle/>
          <a:p>
            <a:r>
              <a:rPr lang="en-US" sz="4000" dirty="0" smtClean="0"/>
              <a:t>Dates of Food Presentations:   Rotation 5</a:t>
            </a:r>
          </a:p>
          <a:p>
            <a:endParaRPr lang="en-US" dirty="0" smtClean="0"/>
          </a:p>
          <a:p>
            <a:endParaRPr lang="en-US" dirty="0" smtClean="0"/>
          </a:p>
          <a:p>
            <a:r>
              <a:rPr lang="en-US" sz="3600" dirty="0" smtClean="0"/>
              <a:t>Russia :  May 4</a:t>
            </a:r>
          </a:p>
          <a:p>
            <a:r>
              <a:rPr lang="en-US" sz="2400" dirty="0" smtClean="0"/>
              <a:t>      (Russia students in FCS on Tuesday ,May 1- Friday, May 4)</a:t>
            </a:r>
          </a:p>
          <a:p>
            <a:endParaRPr lang="en-US" sz="2400" dirty="0" smtClean="0"/>
          </a:p>
          <a:p>
            <a:r>
              <a:rPr lang="en-US" sz="3600" dirty="0" smtClean="0"/>
              <a:t>China:  May 10</a:t>
            </a:r>
          </a:p>
          <a:p>
            <a:r>
              <a:rPr lang="en-US" sz="2400" dirty="0" smtClean="0"/>
              <a:t>     (China students in FCS on Monday, May7– Thursday, May 10)</a:t>
            </a:r>
          </a:p>
          <a:p>
            <a:endParaRPr lang="en-US" sz="2400" dirty="0" smtClean="0"/>
          </a:p>
          <a:p>
            <a:r>
              <a:rPr lang="en-US" sz="3600" dirty="0" smtClean="0"/>
              <a:t>Hindi and Arabic:  May 23</a:t>
            </a:r>
          </a:p>
          <a:p>
            <a:r>
              <a:rPr lang="en-US" dirty="0" smtClean="0"/>
              <a:t>  ( </a:t>
            </a:r>
            <a:r>
              <a:rPr lang="en-US" sz="2400" dirty="0" smtClean="0"/>
              <a:t>All Hindi, Arabic, Italian, Spanish in FCS on May 18, 21, 23)</a:t>
            </a:r>
          </a:p>
          <a:p>
            <a:endParaRPr lang="en-US" sz="2400" dirty="0" smtClean="0"/>
          </a:p>
          <a:p>
            <a:endParaRPr lang="en-US" dirty="0" smtClean="0"/>
          </a:p>
          <a:p>
            <a:endParaRPr lang="en-US" dirty="0" smtClean="0"/>
          </a:p>
          <a:p>
            <a:endParaRPr lang="en-US" dirty="0" smtClean="0"/>
          </a:p>
          <a:p>
            <a:endParaRPr lang="en-US" sz="3600" dirty="0" smtClean="0"/>
          </a:p>
          <a:p>
            <a:endParaRPr lang="en-US" sz="3600" dirty="0" smtClean="0"/>
          </a:p>
        </p:txBody>
      </p:sp>
      <p:sp>
        <p:nvSpPr>
          <p:cNvPr id="3" name="Rectangle 2"/>
          <p:cNvSpPr/>
          <p:nvPr/>
        </p:nvSpPr>
        <p:spPr>
          <a:xfrm>
            <a:off x="349611" y="5860147"/>
            <a:ext cx="288862" cy="646331"/>
          </a:xfrm>
          <a:prstGeom prst="rect">
            <a:avLst/>
          </a:prstGeom>
        </p:spPr>
        <p:txBody>
          <a:bodyPr wrap="none">
            <a:spAutoFit/>
          </a:bodyPr>
          <a:lstStyle/>
          <a:p>
            <a:r>
              <a:rPr lang="en-US" sz="3600" dirty="0" smtClean="0">
                <a:solidFill>
                  <a:prstClr val="black"/>
                </a:solidFill>
              </a:rPr>
              <a:t>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2362200"/>
            <a:ext cx="7391400" cy="5478423"/>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ALL FOOD RESEARCH TOPICS SHOULD HAVE BEEN TURNED INTO YOUR TEACHER BY THE DUE DATE. YOU WILL DO THAT SECTION OF THE PRESENTATION FOR YOUR GROUP.  YOUR PICTURES SHOULD BE UPLOADED TO THE CLASSROOM WIKI FOR COMPILING THE POWER POINT FOR YOUR PRESENTATION.</a:t>
            </a:r>
          </a:p>
          <a:p>
            <a:r>
              <a:rPr lang="en-US" dirty="0" smtClean="0"/>
              <a:t>ALL POWER POINT PRESENTATIONS SHOULD BE </a:t>
            </a:r>
            <a:r>
              <a:rPr lang="en-US" sz="4400" dirty="0" smtClean="0"/>
              <a:t>FINISHED </a:t>
            </a:r>
            <a:r>
              <a:rPr lang="en-US" dirty="0" smtClean="0"/>
              <a:t>WHEN YOU REPORT TO FCS FOR YOUR COUNTRY’S FOOD PRESENTATION</a:t>
            </a:r>
          </a:p>
          <a:p>
            <a:endParaRPr lang="en-US" dirty="0" smtClean="0"/>
          </a:p>
          <a:p>
            <a:endParaRPr lang="en-US" dirty="0" smtClean="0"/>
          </a:p>
          <a:p>
            <a:endParaRPr lang="en-US" dirty="0" smtClean="0"/>
          </a:p>
          <a:p>
            <a:endParaRPr lang="en-US" dirty="0" smtClean="0"/>
          </a:p>
          <a:p>
            <a:r>
              <a:rPr lang="en-US" dirty="0" smtClean="0"/>
              <a:t>  </a:t>
            </a:r>
          </a:p>
        </p:txBody>
      </p:sp>
      <p:sp>
        <p:nvSpPr>
          <p:cNvPr id="4" name="TextBox 3"/>
          <p:cNvSpPr txBox="1"/>
          <p:nvPr/>
        </p:nvSpPr>
        <p:spPr>
          <a:xfrm>
            <a:off x="1676400" y="304801"/>
            <a:ext cx="7239000" cy="3262432"/>
          </a:xfrm>
          <a:prstGeom prst="rect">
            <a:avLst/>
          </a:prstGeom>
          <a:noFill/>
        </p:spPr>
        <p:txBody>
          <a:bodyPr wrap="square" rtlCol="0">
            <a:spAutoFit/>
          </a:bodyPr>
          <a:lstStyle/>
          <a:p>
            <a:r>
              <a:rPr lang="en-US" sz="4400" dirty="0" smtClean="0"/>
              <a:t>YOU</a:t>
            </a:r>
            <a:r>
              <a:rPr lang="en-US" dirty="0" smtClean="0"/>
              <a:t> SHOULD BE KNOWLEDABLE ABOUT THE FOODS OF YOUR</a:t>
            </a:r>
          </a:p>
          <a:p>
            <a:r>
              <a:rPr lang="en-US" dirty="0" smtClean="0"/>
              <a:t> COUNTRY AND HAVE COMPLETED THE FOOD WORKSHEET QUESTIONS AND UPLOADED IT TO YOUR WIKI  </a:t>
            </a:r>
            <a:r>
              <a:rPr lang="en-US" sz="3600" b="1" u="sng" dirty="0" smtClean="0"/>
              <a:t>BEFORE</a:t>
            </a:r>
            <a:r>
              <a:rPr lang="en-US" dirty="0" smtClean="0"/>
              <a:t> YOU REPORT TO FCS. THEY WILL BE GRADED BY THE END OF YOUR FIRST DAY.  IF NOT DONE, THEY WILL BE A 0.</a:t>
            </a:r>
          </a:p>
          <a:p>
            <a:endParaRPr lang="en-US" dirty="0" smtClean="0"/>
          </a:p>
          <a:p>
            <a:endParaRPr lang="en-US" dirty="0" smtClean="0"/>
          </a:p>
          <a:p>
            <a:endParaRPr lang="en-US" dirty="0" smtClean="0"/>
          </a:p>
          <a:p>
            <a:endParaRPr lang="en-US" dirty="0"/>
          </a:p>
        </p:txBody>
      </p:sp>
      <p:pic>
        <p:nvPicPr>
          <p:cNvPr id="1026" name="Picture 2" descr="C:\Documents and Settings\sulkey\Local Settings\Temporary Internet Files\Content.IE5\GI0LEGYH\MC900363172[1].wmf"/>
          <p:cNvPicPr>
            <a:picLocks noChangeAspect="1" noChangeArrowheads="1"/>
          </p:cNvPicPr>
          <p:nvPr/>
        </p:nvPicPr>
        <p:blipFill>
          <a:blip r:embed="rId2" cstate="print"/>
          <a:srcRect/>
          <a:stretch>
            <a:fillRect/>
          </a:stretch>
        </p:blipFill>
        <p:spPr bwMode="auto">
          <a:xfrm>
            <a:off x="0" y="152400"/>
            <a:ext cx="1848917" cy="97109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E:\pittsburgh foods.jpg"/>
          <p:cNvPicPr>
            <a:picLocks noChangeAspect="1" noChangeArrowheads="1"/>
          </p:cNvPicPr>
          <p:nvPr/>
        </p:nvPicPr>
        <p:blipFill>
          <a:blip r:embed="rId2" cstate="print"/>
          <a:srcRect/>
          <a:stretch>
            <a:fillRect/>
          </a:stretch>
        </p:blipFill>
        <p:spPr bwMode="auto">
          <a:xfrm>
            <a:off x="1905000" y="228600"/>
            <a:ext cx="7239000" cy="6443065"/>
          </a:xfrm>
          <a:prstGeom prst="rect">
            <a:avLst/>
          </a:prstGeom>
          <a:noFill/>
        </p:spPr>
      </p:pic>
      <p:sp>
        <p:nvSpPr>
          <p:cNvPr id="3" name="TextBox 2"/>
          <p:cNvSpPr txBox="1"/>
          <p:nvPr/>
        </p:nvSpPr>
        <p:spPr>
          <a:xfrm>
            <a:off x="0" y="838200"/>
            <a:ext cx="1752600" cy="3416320"/>
          </a:xfrm>
          <a:prstGeom prst="rect">
            <a:avLst/>
          </a:prstGeom>
          <a:noFill/>
        </p:spPr>
        <p:txBody>
          <a:bodyPr wrap="square" rtlCol="0">
            <a:spAutoFit/>
          </a:bodyPr>
          <a:lstStyle/>
          <a:p>
            <a:r>
              <a:rPr lang="en-US" dirty="0" smtClean="0"/>
              <a:t>Heinz founder, Henry Heinz literally sank his competition in the 1880’s when he bought the products and equipment of a competing company and sank them in the Allegheny River.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E:\imagesCAJ7Y7MQ.jpg"/>
          <p:cNvPicPr>
            <a:picLocks noChangeAspect="1" noChangeArrowheads="1"/>
          </p:cNvPicPr>
          <p:nvPr/>
        </p:nvPicPr>
        <p:blipFill>
          <a:blip r:embed="rId2" cstate="print"/>
          <a:srcRect/>
          <a:stretch>
            <a:fillRect/>
          </a:stretch>
        </p:blipFill>
        <p:spPr bwMode="auto">
          <a:xfrm>
            <a:off x="3656878" y="2743200"/>
            <a:ext cx="5487122" cy="4114800"/>
          </a:xfrm>
          <a:prstGeom prst="rect">
            <a:avLst/>
          </a:prstGeom>
          <a:noFill/>
        </p:spPr>
      </p:pic>
      <p:pic>
        <p:nvPicPr>
          <p:cNvPr id="3" name="Picture 2" descr="E:\imagesCAFTZWQN.jpg"/>
          <p:cNvPicPr>
            <a:picLocks noChangeAspect="1" noChangeArrowheads="1"/>
          </p:cNvPicPr>
          <p:nvPr/>
        </p:nvPicPr>
        <p:blipFill>
          <a:blip r:embed="rId3" cstate="print"/>
          <a:srcRect/>
          <a:stretch>
            <a:fillRect/>
          </a:stretch>
        </p:blipFill>
        <p:spPr bwMode="auto">
          <a:xfrm>
            <a:off x="0" y="2667000"/>
            <a:ext cx="3962400" cy="4190999"/>
          </a:xfrm>
          <a:prstGeom prst="rect">
            <a:avLst/>
          </a:prstGeom>
          <a:noFill/>
        </p:spPr>
      </p:pic>
      <p:pic>
        <p:nvPicPr>
          <p:cNvPr id="4" name="Picture 2" descr="E:\imagesCAWO04WD.jpg"/>
          <p:cNvPicPr>
            <a:picLocks noChangeAspect="1" noChangeArrowheads="1"/>
          </p:cNvPicPr>
          <p:nvPr/>
        </p:nvPicPr>
        <p:blipFill>
          <a:blip r:embed="rId4" cstate="print"/>
          <a:srcRect/>
          <a:stretch>
            <a:fillRect/>
          </a:stretch>
        </p:blipFill>
        <p:spPr bwMode="auto">
          <a:xfrm>
            <a:off x="4038600" y="0"/>
            <a:ext cx="4800600" cy="2819401"/>
          </a:xfrm>
          <a:prstGeom prst="rect">
            <a:avLst/>
          </a:prstGeom>
          <a:noFill/>
        </p:spPr>
      </p:pic>
      <p:sp>
        <p:nvSpPr>
          <p:cNvPr id="5" name="TextBox 4"/>
          <p:cNvSpPr txBox="1"/>
          <p:nvPr/>
        </p:nvSpPr>
        <p:spPr>
          <a:xfrm rot="20044127">
            <a:off x="540090" y="881066"/>
            <a:ext cx="2139650" cy="1015663"/>
          </a:xfrm>
          <a:prstGeom prst="rect">
            <a:avLst/>
          </a:prstGeom>
          <a:noFill/>
        </p:spPr>
        <p:txBody>
          <a:bodyPr wrap="square" rtlCol="0">
            <a:spAutoFit/>
          </a:bodyPr>
          <a:lstStyle/>
          <a:p>
            <a:r>
              <a:rPr lang="en-US" sz="6000" dirty="0" smtClean="0"/>
              <a:t>ISALYS</a:t>
            </a:r>
            <a:endParaRPr lang="en-US" sz="6000" dirty="0"/>
          </a:p>
        </p:txBody>
      </p:sp>
      <p:pic>
        <p:nvPicPr>
          <p:cNvPr id="11268" name="Picture 4" descr="http://freepages.history.rootsweb.ancestry.com/~glenntunneycolumn/273_02-15-04_Isalys_exterior_-_Loy_Jr..JPG"/>
          <p:cNvPicPr>
            <a:picLocks noChangeAspect="1" noChangeArrowheads="1"/>
          </p:cNvPicPr>
          <p:nvPr/>
        </p:nvPicPr>
        <p:blipFill>
          <a:blip r:embed="rId5" cstate="print"/>
          <a:srcRect/>
          <a:stretch>
            <a:fillRect/>
          </a:stretch>
        </p:blipFill>
        <p:spPr bwMode="auto">
          <a:xfrm>
            <a:off x="0" y="0"/>
            <a:ext cx="3962400" cy="28003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rimanti.gif"/>
          <p:cNvPicPr>
            <a:picLocks noChangeAspect="1"/>
          </p:cNvPicPr>
          <p:nvPr/>
        </p:nvPicPr>
        <p:blipFill>
          <a:blip r:embed="rId2" cstate="print"/>
          <a:stretch>
            <a:fillRect/>
          </a:stretch>
        </p:blipFill>
        <p:spPr>
          <a:xfrm>
            <a:off x="0" y="685800"/>
            <a:ext cx="9144000" cy="1121790"/>
          </a:xfrm>
          <a:prstGeom prst="rect">
            <a:avLst/>
          </a:prstGeom>
        </p:spPr>
      </p:pic>
      <p:pic>
        <p:nvPicPr>
          <p:cNvPr id="20484" name="Picture 4" descr="http://www.seriouseats.com/images/20080804primantiwhole2.jpg"/>
          <p:cNvPicPr>
            <a:picLocks noChangeAspect="1" noChangeArrowheads="1"/>
          </p:cNvPicPr>
          <p:nvPr/>
        </p:nvPicPr>
        <p:blipFill>
          <a:blip r:embed="rId3" cstate="print"/>
          <a:srcRect/>
          <a:stretch>
            <a:fillRect/>
          </a:stretch>
        </p:blipFill>
        <p:spPr bwMode="auto">
          <a:xfrm>
            <a:off x="1981200" y="2438400"/>
            <a:ext cx="4762500" cy="31718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http://2.bp.blogspot.com/_gabBSwvLFco/S1hvKMQ7fkI/AAAAAAAAFH8/R638s2JWnfA/s400/HPIM6816.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4724400" y="4191000"/>
            <a:ext cx="3657600" cy="1938992"/>
          </a:xfrm>
          <a:prstGeom prst="rect">
            <a:avLst/>
          </a:prstGeom>
          <a:noFill/>
        </p:spPr>
        <p:txBody>
          <a:bodyPr wrap="square" rtlCol="0">
            <a:spAutoFit/>
          </a:bodyPr>
          <a:lstStyle/>
          <a:p>
            <a:r>
              <a:rPr lang="en-US" sz="6000" dirty="0" smtClean="0"/>
              <a:t>Pittsburgh Salad</a:t>
            </a:r>
            <a:endParaRPr lang="en-US" sz="6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6429" y="1676401"/>
            <a:ext cx="4891147" cy="2585323"/>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FOOD CUSTOMS</a:t>
            </a:r>
          </a:p>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PITTSBURGH</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www.pifemaster.com/blog/wp-content/uploads/pittsburgh-wedding-cookie-table-001.jpg"/>
          <p:cNvPicPr>
            <a:picLocks noChangeAspect="1" noChangeArrowheads="1"/>
          </p:cNvPicPr>
          <p:nvPr/>
        </p:nvPicPr>
        <p:blipFill>
          <a:blip r:embed="rId2" cstate="print"/>
          <a:srcRect/>
          <a:stretch>
            <a:fillRect/>
          </a:stretch>
        </p:blipFill>
        <p:spPr bwMode="auto">
          <a:xfrm>
            <a:off x="4419600" y="0"/>
            <a:ext cx="4724400" cy="6858000"/>
          </a:xfrm>
          <a:prstGeom prst="rect">
            <a:avLst/>
          </a:prstGeom>
          <a:noFill/>
        </p:spPr>
      </p:pic>
      <p:pic>
        <p:nvPicPr>
          <p:cNvPr id="3078" name="Picture 6" descr="http://2.bp.blogspot.com/_uqwknCQnVV8/RndP3uyCCfI/AAAAAAAAAe4/L7Wn2bIJt-w/s320/IMG_8251.JPG"/>
          <p:cNvPicPr>
            <a:picLocks noChangeAspect="1" noChangeArrowheads="1"/>
          </p:cNvPicPr>
          <p:nvPr/>
        </p:nvPicPr>
        <p:blipFill>
          <a:blip r:embed="rId3" cstate="print"/>
          <a:srcRect/>
          <a:stretch>
            <a:fillRect/>
          </a:stretch>
        </p:blipFill>
        <p:spPr bwMode="auto">
          <a:xfrm>
            <a:off x="0" y="0"/>
            <a:ext cx="4419600" cy="6858000"/>
          </a:xfrm>
          <a:prstGeom prst="rect">
            <a:avLst/>
          </a:prstGeom>
          <a:noFill/>
        </p:spPr>
      </p:pic>
      <p:sp>
        <p:nvSpPr>
          <p:cNvPr id="3" name="Title 2"/>
          <p:cNvSpPr>
            <a:spLocks noGrp="1"/>
          </p:cNvSpPr>
          <p:nvPr>
            <p:ph type="title"/>
          </p:nvPr>
        </p:nvSpPr>
        <p:spPr>
          <a:xfrm>
            <a:off x="4572000" y="4724400"/>
            <a:ext cx="4114800" cy="2133600"/>
          </a:xfrm>
        </p:spPr>
        <p:txBody>
          <a:bodyPr>
            <a:normAutofit/>
          </a:bodyPr>
          <a:lstStyle/>
          <a:p>
            <a:r>
              <a:rPr lang="en-US" dirty="0" smtClean="0"/>
              <a:t>Wedding Cookie Tables</a:t>
            </a:r>
            <a:br>
              <a:rPr lang="en-US" dirty="0" smtClean="0"/>
            </a:b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www.post-gazette.com/pg/images/200909/mellon_tailgate_500.jpg"/>
          <p:cNvPicPr>
            <a:picLocks noChangeAspect="1" noChangeArrowheads="1"/>
          </p:cNvPicPr>
          <p:nvPr/>
        </p:nvPicPr>
        <p:blipFill>
          <a:blip r:embed="rId2" cstate="print"/>
          <a:srcRect/>
          <a:stretch>
            <a:fillRect/>
          </a:stretch>
        </p:blipFill>
        <p:spPr bwMode="auto">
          <a:xfrm>
            <a:off x="63500" y="-136526"/>
            <a:ext cx="9080500" cy="699452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449</TotalTime>
  <Words>719</Words>
  <Application>Microsoft Office PowerPoint</Application>
  <PresentationFormat>On-screen Show (4:3)</PresentationFormat>
  <Paragraphs>109</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Slide 1</vt:lpstr>
      <vt:lpstr>Slide 2</vt:lpstr>
      <vt:lpstr>Slide 3</vt:lpstr>
      <vt:lpstr>Slide 4</vt:lpstr>
      <vt:lpstr>Slide 5</vt:lpstr>
      <vt:lpstr>Slide 6</vt:lpstr>
      <vt:lpstr>Slide 7</vt:lpstr>
      <vt:lpstr>Wedding Cookie Tables </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FOOD PRESENTATIONS Schedules </vt:lpstr>
      <vt:lpstr>Slide 25</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54</cp:revision>
  <dcterms:created xsi:type="dcterms:W3CDTF">2011-09-09T12:03:14Z</dcterms:created>
  <dcterms:modified xsi:type="dcterms:W3CDTF">2012-04-17T17:26:29Z</dcterms:modified>
</cp:coreProperties>
</file>